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74" r:id="rId3"/>
    <p:sldId id="275" r:id="rId4"/>
    <p:sldId id="276" r:id="rId5"/>
    <p:sldId id="277" r:id="rId6"/>
    <p:sldId id="278" r:id="rId7"/>
    <p:sldId id="279" r:id="rId8"/>
    <p:sldId id="280"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20/04/1440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20/04/1440</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714356"/>
            <a:ext cx="7851648" cy="4857784"/>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6000" dirty="0" smtClean="0">
                <a:solidFill>
                  <a:srgbClr val="FF0000"/>
                </a:solidFill>
              </a:rPr>
              <a:t>Chapter </a:t>
            </a:r>
            <a:r>
              <a:rPr lang="en-US" sz="6000" dirty="0" smtClean="0">
                <a:solidFill>
                  <a:srgbClr val="FF0000"/>
                </a:solidFill>
              </a:rPr>
              <a:t>3</a:t>
            </a:r>
            <a:br>
              <a:rPr lang="en-US" sz="6000" dirty="0" smtClean="0">
                <a:solidFill>
                  <a:srgbClr val="FF0000"/>
                </a:solidFill>
              </a:rPr>
            </a:br>
            <a:r>
              <a:rPr lang="en-US" sz="6000" dirty="0" smtClean="0">
                <a:solidFill>
                  <a:srgbClr val="FF0000"/>
                </a:solidFill>
              </a:rPr>
              <a:t>part 2</a:t>
            </a:r>
            <a:br>
              <a:rPr lang="en-US" sz="6000" dirty="0" smtClean="0">
                <a:solidFill>
                  <a:srgbClr val="FF0000"/>
                </a:solidFill>
              </a:rPr>
            </a:br>
            <a:r>
              <a:rPr lang="en-US" sz="6000" dirty="0" smtClean="0">
                <a:solidFill>
                  <a:srgbClr val="FF0000"/>
                </a:solidFill>
              </a:rPr>
              <a:t> </a:t>
            </a:r>
            <a:r>
              <a:rPr lang="en-US" sz="6000" i="1" u="sng" dirty="0" smtClean="0">
                <a:solidFill>
                  <a:srgbClr val="FF0000"/>
                </a:solidFill>
              </a:rPr>
              <a:t>Data Representation in Memory </a:t>
            </a:r>
            <a:r>
              <a:rPr lang="en-US" sz="6000" i="1" u="sng" dirty="0" smtClean="0">
                <a:solidFill>
                  <a:srgbClr val="FF0000"/>
                </a:solidFill>
              </a:rPr>
              <a:t/>
            </a:r>
            <a:br>
              <a:rPr lang="en-US" sz="6000" i="1" u="sng" dirty="0" smtClean="0">
                <a:solidFill>
                  <a:srgbClr val="FF0000"/>
                </a:solidFill>
              </a:rPr>
            </a:br>
            <a:endParaRPr lang="en-US" i="1" u="sng"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عنوان فرعي 2"/>
          <p:cNvSpPr>
            <a:spLocks noGrp="1"/>
          </p:cNvSpPr>
          <p:nvPr>
            <p:ph type="subTitle" idx="1"/>
          </p:nvPr>
        </p:nvSpPr>
        <p:spPr>
          <a:xfrm>
            <a:off x="4143372" y="5857892"/>
            <a:ext cx="5000628" cy="1000108"/>
          </a:xfrm>
        </p:spPr>
        <p:txBody>
          <a:bodyPr/>
          <a:lstStyle/>
          <a:p>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أعداد:م.</a:t>
            </a:r>
            <a:r>
              <a:rPr lang="ar-IQ"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م</a:t>
            </a: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أحمد عبد الإله العاشور</a:t>
            </a:r>
          </a:p>
          <a:p>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كلية الصيدلة-جامعة البصرة</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Data Representation in Memory</a:t>
            </a:r>
            <a:endParaRPr lang="en-US" dirty="0">
              <a:solidFill>
                <a:srgbClr val="FF0000"/>
              </a:solidFill>
            </a:endParaRPr>
          </a:p>
        </p:txBody>
      </p:sp>
      <p:sp>
        <p:nvSpPr>
          <p:cNvPr id="3" name="عنصر نائب للمحتوى 2"/>
          <p:cNvSpPr>
            <a:spLocks noGrp="1"/>
          </p:cNvSpPr>
          <p:nvPr>
            <p:ph idx="1"/>
          </p:nvPr>
        </p:nvSpPr>
        <p:spPr/>
        <p:txBody>
          <a:bodyPr/>
          <a:lstStyle/>
          <a:p>
            <a:pPr algn="just"/>
            <a:r>
              <a:rPr lang="en-US" dirty="0" smtClean="0"/>
              <a:t>Data and instructions cannot be entered and processed directly into computers using human language. Any type of data may be it numbers, letters, special symbols, sound or pictures must first be converted into machine-readable form i.e. binary form.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b="1" dirty="0" smtClean="0">
                <a:solidFill>
                  <a:srgbClr val="FF0000"/>
                </a:solidFill>
              </a:rPr>
              <a:t>Types of data representation</a:t>
            </a:r>
            <a:endParaRPr lang="en-US" dirty="0">
              <a:solidFill>
                <a:srgbClr val="FF0000"/>
              </a:solidFill>
            </a:endParaRPr>
          </a:p>
        </p:txBody>
      </p:sp>
      <p:sp>
        <p:nvSpPr>
          <p:cNvPr id="3" name="عنصر نائب للمحتوى 2"/>
          <p:cNvSpPr>
            <a:spLocks noGrp="1"/>
          </p:cNvSpPr>
          <p:nvPr>
            <p:ph idx="1"/>
          </p:nvPr>
        </p:nvSpPr>
        <p:spPr/>
        <p:txBody>
          <a:bodyPr>
            <a:normAutofit/>
          </a:bodyPr>
          <a:lstStyle/>
          <a:p>
            <a:pPr>
              <a:buNone/>
            </a:pPr>
            <a:r>
              <a:rPr lang="en-US" dirty="0" smtClean="0"/>
              <a:t>As far as computers are concerned, number systems can be classified into two major categories:</a:t>
            </a:r>
          </a:p>
          <a:p>
            <a:pPr lvl="0"/>
            <a:r>
              <a:rPr lang="en-US" b="1" dirty="0" smtClean="0"/>
              <a:t>Decimal number system:-</a:t>
            </a:r>
            <a:r>
              <a:rPr lang="en-US" dirty="0" smtClean="0"/>
              <a:t>Decimal number system has ten digits ranging from (0-9). </a:t>
            </a:r>
          </a:p>
          <a:p>
            <a:pPr lvl="0">
              <a:buNone/>
            </a:pPr>
            <a:r>
              <a:rPr lang="en-US" b="1" dirty="0" smtClean="0"/>
              <a:t>    Place value:- </a:t>
            </a:r>
            <a:r>
              <a:rPr lang="en-US" dirty="0" smtClean="0"/>
              <a:t>10</a:t>
            </a:r>
            <a:r>
              <a:rPr lang="en-US" baseline="30000" dirty="0" smtClean="0"/>
              <a:t>n-1 </a:t>
            </a:r>
            <a:r>
              <a:rPr lang="en-US" dirty="0" smtClean="0"/>
              <a:t>….10</a:t>
            </a:r>
            <a:r>
              <a:rPr lang="en-US" baseline="30000" dirty="0" smtClean="0"/>
              <a:t>4 </a:t>
            </a:r>
            <a:r>
              <a:rPr lang="en-US" dirty="0" smtClean="0"/>
              <a:t>10</a:t>
            </a:r>
            <a:r>
              <a:rPr lang="en-US" baseline="30000" dirty="0" smtClean="0"/>
              <a:t>3 </a:t>
            </a:r>
            <a:r>
              <a:rPr lang="en-US" dirty="0" smtClean="0"/>
              <a:t>10</a:t>
            </a:r>
            <a:r>
              <a:rPr lang="en-US" baseline="30000" dirty="0" smtClean="0"/>
              <a:t>2 </a:t>
            </a:r>
            <a:r>
              <a:rPr lang="en-US" dirty="0" smtClean="0"/>
              <a:t>10</a:t>
            </a:r>
            <a:r>
              <a:rPr lang="en-US" baseline="30000" dirty="0" smtClean="0"/>
              <a:t>1 </a:t>
            </a:r>
            <a:r>
              <a:rPr lang="en-US" dirty="0" smtClean="0"/>
              <a:t>10</a:t>
            </a:r>
            <a:r>
              <a:rPr lang="en-US" baseline="30000" dirty="0" smtClean="0"/>
              <a:t>0</a:t>
            </a:r>
            <a:endParaRPr lang="en-US" b="1" dirty="0" smtClean="0"/>
          </a:p>
          <a:p>
            <a:r>
              <a:rPr lang="en-US" b="1" dirty="0" smtClean="0"/>
              <a:t>Binary number system:-</a:t>
            </a:r>
          </a:p>
          <a:p>
            <a:pPr>
              <a:buNone/>
            </a:pPr>
            <a:r>
              <a:rPr lang="en-US" dirty="0" smtClean="0"/>
              <a:t>    It uses two digits namely, (</a:t>
            </a:r>
            <a:r>
              <a:rPr lang="en-US" sz="3200" dirty="0" smtClean="0"/>
              <a:t>1 </a:t>
            </a:r>
            <a:r>
              <a:rPr lang="en-US" dirty="0" smtClean="0"/>
              <a:t>and </a:t>
            </a:r>
            <a:r>
              <a:rPr lang="en-US" sz="3200" dirty="0" smtClean="0"/>
              <a:t>0)</a:t>
            </a:r>
            <a:r>
              <a:rPr lang="en-US" dirty="0" smtClean="0"/>
              <a:t> to represent numbers.</a:t>
            </a:r>
          </a:p>
          <a:p>
            <a:pPr>
              <a:buNone/>
            </a:pPr>
            <a:r>
              <a:rPr lang="en-US" b="1" dirty="0" smtClean="0"/>
              <a:t>    Place value:- </a:t>
            </a:r>
            <a:r>
              <a:rPr lang="en-US" dirty="0" smtClean="0"/>
              <a:t>2</a:t>
            </a:r>
            <a:r>
              <a:rPr lang="en-US" baseline="30000" dirty="0" smtClean="0"/>
              <a:t>n-1</a:t>
            </a:r>
            <a:r>
              <a:rPr lang="en-US" dirty="0" smtClean="0"/>
              <a:t> ……2</a:t>
            </a:r>
            <a:r>
              <a:rPr lang="en-US" baseline="30000" dirty="0" smtClean="0"/>
              <a:t>5</a:t>
            </a:r>
            <a:r>
              <a:rPr lang="en-US" dirty="0" smtClean="0"/>
              <a:t> 2</a:t>
            </a:r>
            <a:r>
              <a:rPr lang="en-US" baseline="30000" dirty="0" smtClean="0"/>
              <a:t>4 </a:t>
            </a:r>
            <a:r>
              <a:rPr lang="en-US" dirty="0" smtClean="0"/>
              <a:t>2</a:t>
            </a:r>
            <a:r>
              <a:rPr lang="en-US" baseline="30000" dirty="0" smtClean="0"/>
              <a:t>3</a:t>
            </a:r>
            <a:r>
              <a:rPr lang="en-US" dirty="0" smtClean="0"/>
              <a:t> 2</a:t>
            </a:r>
            <a:r>
              <a:rPr lang="en-US" baseline="30000" dirty="0" smtClean="0"/>
              <a:t>2</a:t>
            </a:r>
            <a:r>
              <a:rPr lang="en-US" dirty="0" smtClean="0"/>
              <a:t> 2</a:t>
            </a:r>
            <a:r>
              <a:rPr lang="en-US" baseline="30000" dirty="0" smtClean="0"/>
              <a:t>1</a:t>
            </a:r>
            <a:r>
              <a:rPr lang="en-US" dirty="0" smtClean="0"/>
              <a:t> 2</a:t>
            </a:r>
            <a:r>
              <a:rPr lang="en-US" baseline="30000" dirty="0" smtClean="0"/>
              <a:t>0</a:t>
            </a:r>
            <a:endParaRPr lang="en-US" dirty="0" smtClean="0"/>
          </a:p>
          <a:p>
            <a:pPr>
              <a:buNone/>
            </a:pPr>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Converting between binary and decimal numbers</a:t>
            </a:r>
            <a:endParaRPr lang="en-US" b="1" dirty="0">
              <a:solidFill>
                <a:srgbClr val="FF0000"/>
              </a:solidFill>
            </a:endParaRPr>
          </a:p>
        </p:txBody>
      </p:sp>
      <p:pic>
        <p:nvPicPr>
          <p:cNvPr id="1027" name="Picture 3"/>
          <p:cNvPicPr>
            <a:picLocks noGrp="1" noChangeAspect="1" noChangeArrowheads="1"/>
          </p:cNvPicPr>
          <p:nvPr>
            <p:ph idx="1"/>
          </p:nvPr>
        </p:nvPicPr>
        <p:blipFill>
          <a:blip r:embed="rId2"/>
          <a:srcRect/>
          <a:stretch>
            <a:fillRect/>
          </a:stretch>
        </p:blipFill>
        <p:spPr bwMode="auto">
          <a:xfrm>
            <a:off x="428596" y="1751243"/>
            <a:ext cx="7786742" cy="4757277"/>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smtClean="0">
                <a:solidFill>
                  <a:srgbClr val="FF0000"/>
                </a:solidFill>
              </a:rPr>
              <a:t>Converting between decimal and  binary numbers</a:t>
            </a:r>
            <a:endParaRPr lang="en-US"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N=(</a:t>
            </a:r>
            <a:r>
              <a:rPr lang="en-US" sz="4000" dirty="0" smtClean="0"/>
              <a:t>11101001</a:t>
            </a:r>
            <a:r>
              <a:rPr lang="en-US" sz="2800" dirty="0" smtClean="0"/>
              <a:t>)</a:t>
            </a:r>
            <a:r>
              <a:rPr lang="en-US" sz="2400" dirty="0" smtClean="0"/>
              <a:t>2</a:t>
            </a:r>
            <a:endParaRPr lang="en-US" dirty="0"/>
          </a:p>
        </p:txBody>
      </p:sp>
      <p:pic>
        <p:nvPicPr>
          <p:cNvPr id="5" name="صورة 4"/>
          <p:cNvPicPr/>
          <p:nvPr/>
        </p:nvPicPr>
        <p:blipFill>
          <a:blip r:embed="rId2"/>
          <a:srcRect/>
          <a:stretch>
            <a:fillRect/>
          </a:stretch>
        </p:blipFill>
        <p:spPr bwMode="auto">
          <a:xfrm>
            <a:off x="857224" y="1857364"/>
            <a:ext cx="7572427" cy="37862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Types of data representation</a:t>
            </a:r>
            <a:endParaRPr lang="en-US" dirty="0"/>
          </a:p>
        </p:txBody>
      </p:sp>
      <p:sp>
        <p:nvSpPr>
          <p:cNvPr id="3" name="عنصر نائب للمحتوى 2"/>
          <p:cNvSpPr>
            <a:spLocks noGrp="1"/>
          </p:cNvSpPr>
          <p:nvPr>
            <p:ph idx="1"/>
          </p:nvPr>
        </p:nvSpPr>
        <p:spPr/>
        <p:txBody>
          <a:bodyPr>
            <a:normAutofit fontScale="92500" lnSpcReduction="10000"/>
          </a:bodyPr>
          <a:lstStyle/>
          <a:p>
            <a:r>
              <a:rPr lang="en-US" b="1" dirty="0" smtClean="0"/>
              <a:t>Octal number system:-</a:t>
            </a:r>
            <a:endParaRPr lang="en-US" dirty="0" smtClean="0"/>
          </a:p>
          <a:p>
            <a:r>
              <a:rPr lang="en-US" dirty="0" smtClean="0"/>
              <a:t>Consists of eight digits ranging from (0-7).the place value of octal numbers goes up in factors of eight from right to left</a:t>
            </a:r>
            <a:r>
              <a:rPr lang="en-US" b="1" dirty="0" smtClean="0"/>
              <a:t>.</a:t>
            </a:r>
            <a:endParaRPr lang="en-US" dirty="0" smtClean="0"/>
          </a:p>
          <a:p>
            <a:pPr>
              <a:buNone/>
            </a:pPr>
            <a:endParaRPr lang="en-US" dirty="0" smtClean="0"/>
          </a:p>
          <a:p>
            <a:r>
              <a:rPr lang="en-US" b="1" dirty="0" smtClean="0"/>
              <a:t>Hexadecimal </a:t>
            </a:r>
            <a:r>
              <a:rPr lang="en-US" b="1" smtClean="0"/>
              <a:t>number system:-</a:t>
            </a:r>
            <a:endParaRPr lang="en-US" dirty="0" smtClean="0"/>
          </a:p>
          <a:p>
            <a:r>
              <a:rPr lang="en-US" dirty="0" smtClean="0"/>
              <a:t>This is a base 16 number system that consists of sixteen digits ranging from 0-9 and letters A-F where A is equivalent to 10,B to 11 up to F which is equivalent to 15 in base ten system. The place value of hexadecimal numbers goes up in factors of sixteen.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solidFill>
                  <a:srgbClr val="FF0000"/>
                </a:solidFill>
              </a:rPr>
              <a:t>Computer Performance</a:t>
            </a:r>
            <a:endParaRPr lang="en-US" dirty="0">
              <a:solidFill>
                <a:srgbClr val="FF0000"/>
              </a:solidFill>
            </a:endParaRPr>
          </a:p>
        </p:txBody>
      </p:sp>
      <p:sp>
        <p:nvSpPr>
          <p:cNvPr id="3" name="عنصر نائب للمحتوى 2"/>
          <p:cNvSpPr>
            <a:spLocks noGrp="1"/>
          </p:cNvSpPr>
          <p:nvPr>
            <p:ph idx="1"/>
          </p:nvPr>
        </p:nvSpPr>
        <p:spPr/>
        <p:txBody>
          <a:bodyPr/>
          <a:lstStyle/>
          <a:p>
            <a:pPr marL="273050" indent="-273050" algn="just"/>
            <a:r>
              <a:rPr lang="en-US" dirty="0" smtClean="0"/>
              <a:t>It</a:t>
            </a:r>
            <a:r>
              <a:rPr lang="en-US" b="1" dirty="0" smtClean="0"/>
              <a:t> </a:t>
            </a:r>
            <a:r>
              <a:rPr lang="en-US" dirty="0" smtClean="0"/>
              <a:t>is the amount of work accomplished by a computer system.</a:t>
            </a:r>
          </a:p>
          <a:p>
            <a:r>
              <a:rPr lang="en-US" dirty="0" smtClean="0"/>
              <a:t>Means the factors that affect the speed of </a:t>
            </a:r>
            <a:r>
              <a:rPr lang="en-US" b="1" i="1" dirty="0" smtClean="0"/>
              <a:t>CPU </a:t>
            </a:r>
            <a:r>
              <a:rPr lang="en-US" dirty="0" smtClean="0"/>
              <a:t>Processing .</a:t>
            </a:r>
          </a:p>
          <a:p>
            <a:r>
              <a:rPr lang="en-US" b="1" i="1" dirty="0" smtClean="0"/>
              <a:t>1. Clock speed.</a:t>
            </a:r>
            <a:endParaRPr lang="en-US" dirty="0" smtClean="0"/>
          </a:p>
          <a:p>
            <a:r>
              <a:rPr lang="en-US" b="1" i="1" dirty="0" smtClean="0"/>
              <a:t>2. Memory capacity.</a:t>
            </a:r>
            <a:endParaRPr lang="en-US" dirty="0" smtClean="0"/>
          </a:p>
          <a:p>
            <a:r>
              <a:rPr lang="en-US" b="1" i="1" dirty="0" smtClean="0"/>
              <a:t>Hard disk speed.</a:t>
            </a:r>
            <a:endParaRPr lang="en-US" dirty="0" smtClean="0"/>
          </a:p>
          <a:p>
            <a:r>
              <a:rPr lang="en-US" b="1" i="1" dirty="0" smtClean="0"/>
              <a:t>Bus speed.</a:t>
            </a:r>
            <a:endParaRPr lang="en-US" dirty="0" smtClean="0"/>
          </a:p>
          <a:p>
            <a:r>
              <a:rPr lang="en-US" b="1" i="1" dirty="0" smtClean="0"/>
              <a:t>Graphic Accelerator.</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932273"/>
            <a:ext cx="8229600" cy="993454"/>
          </a:xfrm>
        </p:spPr>
        <p:txBody>
          <a:bodyPr>
            <a:normAutofit lnSpcReduction="10000"/>
          </a:bodyPr>
          <a:lstStyle/>
          <a:p>
            <a:pPr algn="ctr">
              <a:buNone/>
            </a:pPr>
            <a:r>
              <a:rPr lang="en-US" sz="60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Thank You So Much</a:t>
            </a:r>
            <a:endParaRPr lang="en-US" sz="6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292</Words>
  <PresentationFormat>عرض على الشاشة (3:4)‏</PresentationFormat>
  <Paragraphs>38</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تدفق</vt:lpstr>
      <vt:lpstr>Chapter 3 part 2  Data Representation in Memory  </vt:lpstr>
      <vt:lpstr>Data Representation in Memory</vt:lpstr>
      <vt:lpstr>Types of data representation</vt:lpstr>
      <vt:lpstr>Converting between binary and decimal numbers</vt:lpstr>
      <vt:lpstr>Converting between decimal and  binary numbers</vt:lpstr>
      <vt:lpstr>Types of data representation</vt:lpstr>
      <vt:lpstr>Computer Performance</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 part 2  Data Representation in Memory  </dc:title>
  <dc:creator>A_J_J</dc:creator>
  <cp:lastModifiedBy>A_A_J</cp:lastModifiedBy>
  <cp:revision>1</cp:revision>
  <dcterms:created xsi:type="dcterms:W3CDTF">2018-12-28T07:15:35Z</dcterms:created>
  <dcterms:modified xsi:type="dcterms:W3CDTF">2018-12-28T07:21:08Z</dcterms:modified>
</cp:coreProperties>
</file>